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08" r:id="rId2"/>
    <p:sldId id="314" r:id="rId3"/>
    <p:sldId id="331" r:id="rId4"/>
    <p:sldId id="334" r:id="rId5"/>
    <p:sldId id="296" r:id="rId6"/>
    <p:sldId id="324" r:id="rId7"/>
    <p:sldId id="325" r:id="rId8"/>
    <p:sldId id="326" r:id="rId9"/>
    <p:sldId id="341" r:id="rId10"/>
    <p:sldId id="327" r:id="rId11"/>
    <p:sldId id="328" r:id="rId12"/>
    <p:sldId id="329" r:id="rId13"/>
    <p:sldId id="340" r:id="rId14"/>
    <p:sldId id="337" r:id="rId15"/>
    <p:sldId id="338" r:id="rId16"/>
    <p:sldId id="313" r:id="rId17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D6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 clar 1 - èmfasi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 clar 2 - èmfasi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Estil mitjà 1 - èmfasi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 mitjà 1 - èmfas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Estil mitjà 1 - èmfasi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38B1855-1B75-4FBE-930C-398BA8C253C6}" styleName="Estil amb tema 2 - èmfasi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 mitjà 4 - èmfas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 clar 3 - èmfasi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 clar 3 - èmfasi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 cla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ense estil, quadrícula de ta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Estil mitjà 2 - èmfasi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Estil clar 2 - èmfasi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3515F-571D-473E-A4B0-6208CEB09F76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C3FAC-D4AB-44AE-924E-580690A2BC6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29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E823-BB2C-43B6-94F7-A3E32D7ABA37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D3136-B030-4593-B2C2-1BAB377835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37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568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62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6199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640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6662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8350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7632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45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244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2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9" descr="BOLAU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23" b="21794"/>
          <a:stretch>
            <a:fillRect/>
          </a:stretch>
        </p:blipFill>
        <p:spPr bwMode="auto">
          <a:xfrm>
            <a:off x="4230688" y="1600200"/>
            <a:ext cx="4913312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 userDrawn="1"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400" b="1" kern="0" dirty="0">
              <a:solidFill>
                <a:srgbClr val="000000"/>
              </a:solidFill>
            </a:endParaRPr>
          </a:p>
        </p:txBody>
      </p:sp>
      <p:grpSp>
        <p:nvGrpSpPr>
          <p:cNvPr id="4" name="10 Grupo"/>
          <p:cNvGrpSpPr>
            <a:grpSpLocks/>
          </p:cNvGrpSpPr>
          <p:nvPr userDrawn="1"/>
        </p:nvGrpSpPr>
        <p:grpSpPr bwMode="auto">
          <a:xfrm>
            <a:off x="714375" y="0"/>
            <a:ext cx="7572375" cy="1000125"/>
            <a:chOff x="714375" y="0"/>
            <a:chExt cx="7572375" cy="1000125"/>
          </a:xfrm>
        </p:grpSpPr>
        <p:pic>
          <p:nvPicPr>
            <p:cNvPr id="5" name="8 Imagen" descr="barra blava arrodonida.jpg"/>
            <p:cNvPicPr>
              <a:picLocks noChangeAspect="1"/>
            </p:cNvPicPr>
            <p:nvPr userDrawn="1"/>
          </p:nvPicPr>
          <p:blipFill>
            <a:blip r:embed="rId4"/>
            <a:srcRect t="40471" r="917"/>
            <a:stretch>
              <a:fillRect/>
            </a:stretch>
          </p:blipFill>
          <p:spPr bwMode="auto">
            <a:xfrm>
              <a:off x="714375" y="0"/>
              <a:ext cx="75723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11 Conector recto"/>
            <p:cNvCxnSpPr/>
            <p:nvPr userDrawn="1"/>
          </p:nvCxnSpPr>
          <p:spPr>
            <a:xfrm>
              <a:off x="1000125" y="998538"/>
              <a:ext cx="7072313" cy="1587"/>
            </a:xfrm>
            <a:prstGeom prst="line">
              <a:avLst/>
            </a:prstGeom>
            <a:ln>
              <a:solidFill>
                <a:srgbClr val="007AB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82" y="160784"/>
            <a:ext cx="3629338" cy="81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5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2800" u="sng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anose="05000000000000000000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0"/>
        </a:spcBef>
        <a:spcAft>
          <a:spcPct val="0"/>
        </a:spcAft>
        <a:buClr>
          <a:srgbClr val="006699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0"/>
        </a:spcBef>
        <a:spcAft>
          <a:spcPct val="0"/>
        </a:spcAft>
        <a:buClr>
          <a:srgbClr val="006699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0"/>
        </a:spcBef>
        <a:spcAft>
          <a:spcPct val="0"/>
        </a:spcAft>
        <a:buClr>
          <a:srgbClr val="006699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obilitat.eebe@up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ESTUDIS%20DOCUMENTS/la_estudis_erasmus_2017%20(1)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ESTUDIS%20DOCUMENTS/la_estudis_erasmus_2017%20(1)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ESTUDIS%20DOCUMENTS/proposta%20precomprom&#237;s.doc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c.edu/sga/ca/Beque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ebe.upc.edu/ca/estudis/mobilitat/guia-de-mobilita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STUDIS%20DOCUMENTS/proposta%20precomprom&#237;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pc.edu/slt/ca/certifica/idiomes-mobilita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60375" y="2420888"/>
            <a:ext cx="8064896" cy="1800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a-ES" sz="4400" b="1" u="none" kern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 GESTIONAR LA DOCUMENTACIÓ DE MOBILITAT</a:t>
            </a:r>
            <a:endParaRPr lang="es-ES" sz="2400" b="1" u="none" kern="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utoShape 2" descr="Pasos para crear una empresa: todo lo que necesitas saber"/>
          <p:cNvSpPr>
            <a:spLocks noChangeAspect="1" noChangeArrowheads="1"/>
          </p:cNvSpPr>
          <p:nvPr/>
        </p:nvSpPr>
        <p:spPr bwMode="auto">
          <a:xfrm>
            <a:off x="-1260648" y="1660678"/>
            <a:ext cx="2753072" cy="275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Pasos para crear una empresa: todo lo que necesitas sab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Picture 8" descr="Image result for bola del mon dibuix | Bol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336034"/>
            <a:ext cx="1455713" cy="148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07904" y="3906880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kern="0" dirty="0" err="1">
                <a:latin typeface="Calibri" panose="020F0502020204030204" pitchFamily="34" charset="0"/>
              </a:rPr>
              <a:t>Curs</a:t>
            </a:r>
            <a:r>
              <a:rPr lang="es-ES" b="1" kern="0" dirty="0">
                <a:latin typeface="Calibri" panose="020F0502020204030204" pitchFamily="34" charset="0"/>
              </a:rPr>
              <a:t> </a:t>
            </a:r>
            <a:r>
              <a:rPr lang="es-ES" b="1" kern="0" dirty="0" smtClean="0">
                <a:latin typeface="Calibri" panose="020F0502020204030204" pitchFamily="34" charset="0"/>
              </a:rPr>
              <a:t>2022-2023</a:t>
            </a:r>
            <a:endParaRPr lang="es-ES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2843808" y="11960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EXEMPLE 3</a:t>
            </a:r>
            <a:endParaRPr lang="es-ES" b="1" dirty="0"/>
          </a:p>
        </p:txBody>
      </p:sp>
      <p:graphicFrame>
        <p:nvGraphicFramePr>
          <p:cNvPr id="6" name="Ta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65040"/>
              </p:ext>
            </p:extLst>
          </p:nvPr>
        </p:nvGraphicFramePr>
        <p:xfrm>
          <a:off x="395536" y="1844824"/>
          <a:ext cx="8136904" cy="3120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23942">
                  <a:extLst>
                    <a:ext uri="{9D8B030D-6E8A-4147-A177-3AD203B41FA5}">
                      <a16:colId xmlns:a16="http://schemas.microsoft.com/office/drawing/2014/main" val="57613517"/>
                    </a:ext>
                  </a:extLst>
                </a:gridCol>
                <a:gridCol w="770619">
                  <a:extLst>
                    <a:ext uri="{9D8B030D-6E8A-4147-A177-3AD203B41FA5}">
                      <a16:colId xmlns:a16="http://schemas.microsoft.com/office/drawing/2014/main" val="778843419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3294397847"/>
                    </a:ext>
                  </a:extLst>
                </a:gridCol>
                <a:gridCol w="2310307">
                  <a:extLst>
                    <a:ext uri="{9D8B030D-6E8A-4147-A177-3AD203B41FA5}">
                      <a16:colId xmlns:a16="http://schemas.microsoft.com/office/drawing/2014/main" val="118811826"/>
                    </a:ext>
                  </a:extLst>
                </a:gridCol>
                <a:gridCol w="660420">
                  <a:extLst>
                    <a:ext uri="{9D8B030D-6E8A-4147-A177-3AD203B41FA5}">
                      <a16:colId xmlns:a16="http://schemas.microsoft.com/office/drawing/2014/main" val="3772297282"/>
                    </a:ext>
                  </a:extLst>
                </a:gridCol>
                <a:gridCol w="1122171">
                  <a:extLst>
                    <a:ext uri="{9D8B030D-6E8A-4147-A177-3AD203B41FA5}">
                      <a16:colId xmlns:a16="http://schemas.microsoft.com/office/drawing/2014/main" val="1115127793"/>
                    </a:ext>
                  </a:extLst>
                </a:gridCol>
              </a:tblGrid>
              <a:tr h="3188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Institució de destí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EEBE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944593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Assignatura/TFE/Pràctiques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 o hores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Codi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Qualificació (complimenta EEBE)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546820"/>
                  </a:ext>
                </a:extLst>
              </a:tr>
              <a:tr h="45915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el nom de l’assignatura de destí i, si la relaciones amb una assignatura obligatòria de l’EEBE, enllaça el seu programa.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l’assignatura de l’EEBE equivalent,  o bé, “bossa de crèdits optatius” i el nombre de crèdits que vols convalidar.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41700"/>
                  </a:ext>
                </a:extLst>
              </a:tr>
              <a:tr h="43125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0" u="non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PROJECTE</a:t>
                      </a:r>
                      <a:endParaRPr lang="ca-ES" sz="1400" b="1" u="sng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4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600 HORES / 24  ECTS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TFE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805028"/>
                  </a:ext>
                </a:extLst>
              </a:tr>
              <a:tr h="432845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b="1" u="sng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104733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111226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504628"/>
                  </a:ext>
                </a:extLst>
              </a:tr>
              <a:tr h="310086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TOTAL DE CRÈDITS A CONVALIDAR (ha de coincidir amb el “</a:t>
                      </a:r>
                      <a:r>
                        <a:rPr lang="ca-ES" sz="800" dirty="0" err="1">
                          <a:effectLst/>
                        </a:rPr>
                        <a:t>Mobility</a:t>
                      </a:r>
                      <a:r>
                        <a:rPr lang="ca-ES" sz="800" dirty="0">
                          <a:effectLst/>
                        </a:rPr>
                        <a:t> </a:t>
                      </a:r>
                      <a:r>
                        <a:rPr lang="ca-ES" sz="800" dirty="0" err="1">
                          <a:effectLst/>
                        </a:rPr>
                        <a:t>window</a:t>
                      </a:r>
                      <a:r>
                        <a:rPr lang="ca-ES" sz="800" dirty="0">
                          <a:effectLst/>
                        </a:rPr>
                        <a:t>” del L.A.):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70117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1331640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64088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1187624" y="155679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LEARNING AGREEMENT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8375" y="2204864"/>
            <a:ext cx="773410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u="sng" dirty="0"/>
              <a:t>PER A QUÈ SERVEIX</a:t>
            </a:r>
            <a:r>
              <a:rPr lang="es-ES" sz="1600" b="1" u="sng" dirty="0" smtClean="0"/>
              <a:t>?</a:t>
            </a:r>
          </a:p>
          <a:p>
            <a:r>
              <a:rPr lang="es-ES" sz="1600" dirty="0"/>
              <a:t>Per informar a </a:t>
            </a:r>
            <a:r>
              <a:rPr lang="es-ES" sz="1600" dirty="0" err="1"/>
              <a:t>univ.</a:t>
            </a:r>
            <a:r>
              <a:rPr lang="es-ES" sz="1600" dirty="0"/>
              <a:t> </a:t>
            </a:r>
            <a:r>
              <a:rPr lang="es-ES" sz="1600" dirty="0" err="1"/>
              <a:t>destí</a:t>
            </a:r>
            <a:r>
              <a:rPr lang="es-ES" sz="1600" dirty="0"/>
              <a:t> </a:t>
            </a:r>
            <a:r>
              <a:rPr lang="es-ES" sz="1600" dirty="0" err="1"/>
              <a:t>quines</a:t>
            </a:r>
            <a:r>
              <a:rPr lang="es-ES" sz="1600" dirty="0"/>
              <a:t> </a:t>
            </a:r>
            <a:r>
              <a:rPr lang="es-ES" sz="1600" dirty="0" err="1"/>
              <a:t>assignatures</a:t>
            </a:r>
            <a:r>
              <a:rPr lang="es-ES" sz="1600" dirty="0"/>
              <a:t> </a:t>
            </a:r>
            <a:r>
              <a:rPr lang="es-ES" sz="1600" dirty="0" err="1"/>
              <a:t>vols</a:t>
            </a:r>
            <a:r>
              <a:rPr lang="es-ES" sz="1600" dirty="0"/>
              <a:t> </a:t>
            </a:r>
            <a:r>
              <a:rPr lang="es-ES" sz="1600" dirty="0" smtClean="0"/>
              <a:t>cursar</a:t>
            </a:r>
            <a:endParaRPr lang="es-ES" sz="1600" dirty="0"/>
          </a:p>
          <a:p>
            <a:endParaRPr lang="es-ES" sz="1600" dirty="0" smtClean="0"/>
          </a:p>
          <a:p>
            <a:r>
              <a:rPr lang="es-ES" sz="1600" b="1" u="sng" dirty="0"/>
              <a:t>QUI EL SIGNA</a:t>
            </a:r>
            <a:r>
              <a:rPr lang="es-ES" sz="1600" b="1" u="sng" dirty="0" smtClean="0"/>
              <a:t>?</a:t>
            </a:r>
          </a:p>
          <a:p>
            <a:r>
              <a:rPr lang="es-ES" sz="1600" dirty="0"/>
              <a:t>EST + EEBE + UNIV DESTÍ</a:t>
            </a:r>
          </a:p>
          <a:p>
            <a:endParaRPr lang="es-ES" sz="1600" dirty="0"/>
          </a:p>
          <a:p>
            <a:r>
              <a:rPr lang="es-ES" sz="1600" b="1" u="sng" dirty="0"/>
              <a:t>COM EL TRAMITO</a:t>
            </a:r>
            <a:r>
              <a:rPr lang="es-ES" sz="1600" b="1" u="sng" dirty="0" smtClean="0"/>
              <a:t>?</a:t>
            </a:r>
          </a:p>
          <a:p>
            <a:r>
              <a:rPr lang="es-ES" sz="1600" dirty="0" err="1" smtClean="0">
                <a:solidFill>
                  <a:srgbClr val="0070C0"/>
                </a:solidFill>
              </a:rPr>
              <a:t>Troba</a:t>
            </a:r>
            <a:r>
              <a:rPr lang="es-ES" sz="1600" dirty="0" smtClean="0">
                <a:solidFill>
                  <a:srgbClr val="0070C0"/>
                </a:solidFill>
              </a:rPr>
              <a:t> el </a:t>
            </a:r>
            <a:r>
              <a:rPr lang="es-ES" sz="1600" dirty="0" err="1" smtClean="0">
                <a:solidFill>
                  <a:srgbClr val="0070C0"/>
                </a:solidFill>
              </a:rPr>
              <a:t>circuit</a:t>
            </a:r>
            <a:r>
              <a:rPr lang="es-ES" sz="1600" dirty="0" smtClean="0">
                <a:solidFill>
                  <a:srgbClr val="0070C0"/>
                </a:solidFill>
              </a:rPr>
              <a:t> a la GUIA DE MOBILITAT</a:t>
            </a:r>
          </a:p>
          <a:p>
            <a:pPr marL="342900" indent="-342900">
              <a:buAutoNum type="arabicPeriod"/>
            </a:pPr>
            <a:r>
              <a:rPr lang="es-ES" sz="1600" dirty="0" smtClean="0"/>
              <a:t>Espero a </a:t>
            </a:r>
            <a:r>
              <a:rPr lang="es-ES" sz="1600" dirty="0" err="1" smtClean="0"/>
              <a:t>tenir</a:t>
            </a:r>
            <a:r>
              <a:rPr lang="es-ES" sz="1600" dirty="0" smtClean="0"/>
              <a:t> el PC </a:t>
            </a:r>
            <a:r>
              <a:rPr lang="es-ES" sz="1600" dirty="0" err="1" smtClean="0"/>
              <a:t>validat</a:t>
            </a:r>
            <a:endParaRPr lang="es-ES" sz="1600" dirty="0" smtClean="0"/>
          </a:p>
          <a:p>
            <a:pPr marL="342900" indent="-342900">
              <a:buAutoNum type="arabicPeriod"/>
            </a:pPr>
            <a:r>
              <a:rPr lang="es-ES" sz="1600" dirty="0" err="1" smtClean="0"/>
              <a:t>Descarrego</a:t>
            </a:r>
            <a:r>
              <a:rPr lang="es-ES" sz="1600" dirty="0" smtClean="0"/>
              <a:t> de la </a:t>
            </a:r>
            <a:r>
              <a:rPr lang="es-ES" sz="1600" dirty="0" err="1" smtClean="0"/>
              <a:t>univ</a:t>
            </a:r>
            <a:r>
              <a:rPr lang="es-ES" sz="1600" dirty="0" err="1"/>
              <a:t>.</a:t>
            </a:r>
            <a:r>
              <a:rPr lang="es-ES" sz="1600" dirty="0"/>
              <a:t> </a:t>
            </a:r>
            <a:r>
              <a:rPr lang="es-ES" sz="1600" dirty="0" err="1"/>
              <a:t>destí</a:t>
            </a:r>
            <a:r>
              <a:rPr lang="es-ES" sz="1600" dirty="0"/>
              <a:t> o web EEBE</a:t>
            </a:r>
          </a:p>
          <a:p>
            <a:pPr marL="342900" indent="-342900">
              <a:buAutoNum type="arabicPeriod"/>
            </a:pPr>
            <a:r>
              <a:rPr lang="es-ES" sz="1600" dirty="0" err="1" smtClean="0"/>
              <a:t>Empleno</a:t>
            </a:r>
            <a:r>
              <a:rPr lang="es-ES" sz="1600" dirty="0" smtClean="0"/>
              <a:t> </a:t>
            </a:r>
            <a:r>
              <a:rPr lang="es-ES" sz="1600" dirty="0"/>
              <a:t>i </a:t>
            </a:r>
            <a:r>
              <a:rPr lang="es-ES" sz="1600" dirty="0" err="1"/>
              <a:t>envio</a:t>
            </a:r>
            <a:r>
              <a:rPr lang="es-ES" sz="1600" dirty="0"/>
              <a:t> per email </a:t>
            </a:r>
            <a:r>
              <a:rPr lang="es-ES" sz="1600" dirty="0" smtClean="0"/>
              <a:t>a </a:t>
            </a:r>
            <a:r>
              <a:rPr lang="es-ES" sz="1600" dirty="0" smtClean="0">
                <a:hlinkClick r:id="rId3"/>
              </a:rPr>
              <a:t>mobilitat.eebe@upc.edu</a:t>
            </a:r>
            <a:endParaRPr lang="es-ES" sz="1600" dirty="0" smtClean="0"/>
          </a:p>
          <a:p>
            <a:pPr marL="342900" indent="-342900">
              <a:buAutoNum type="arabicPeriod"/>
            </a:pPr>
            <a:r>
              <a:rPr lang="es-ES" sz="1600" b="1" dirty="0" err="1" smtClean="0"/>
              <a:t>Quan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estigui</a:t>
            </a:r>
            <a:r>
              <a:rPr lang="es-ES" sz="1600" b="1" dirty="0" smtClean="0"/>
              <a:t> TOT </a:t>
            </a:r>
            <a:r>
              <a:rPr lang="es-ES" sz="1600" b="1" dirty="0" err="1" smtClean="0"/>
              <a:t>signat</a:t>
            </a:r>
            <a:r>
              <a:rPr lang="es-ES" sz="1600" b="1" dirty="0" smtClean="0"/>
              <a:t> per les tres </a:t>
            </a:r>
            <a:r>
              <a:rPr lang="es-ES" sz="1600" b="1" dirty="0" err="1" smtClean="0"/>
              <a:t>parts</a:t>
            </a:r>
            <a:r>
              <a:rPr lang="es-ES" sz="1600" b="1" dirty="0" smtClean="0"/>
              <a:t> (</a:t>
            </a:r>
            <a:r>
              <a:rPr lang="es-ES" sz="1600" b="1" dirty="0" err="1" smtClean="0"/>
              <a:t>potser</a:t>
            </a:r>
            <a:r>
              <a:rPr lang="es-ES" sz="1600" b="1" dirty="0" smtClean="0"/>
              <a:t> a </a:t>
            </a:r>
            <a:r>
              <a:rPr lang="es-ES" sz="1600" b="1" dirty="0" err="1" smtClean="0"/>
              <a:t>l’arribada</a:t>
            </a:r>
            <a:r>
              <a:rPr lang="es-ES" sz="1600" b="1" dirty="0" smtClean="0"/>
              <a:t> a </a:t>
            </a:r>
            <a:r>
              <a:rPr lang="es-ES" sz="1600" b="1" dirty="0" err="1" smtClean="0"/>
              <a:t>destí</a:t>
            </a:r>
            <a:r>
              <a:rPr lang="es-ES" sz="1600" b="1" dirty="0" smtClean="0"/>
              <a:t>), el pujo a e-Secretaria</a:t>
            </a:r>
            <a:endParaRPr lang="es-ES" sz="1600" b="1" dirty="0"/>
          </a:p>
          <a:p>
            <a:endParaRPr lang="es-ES" dirty="0"/>
          </a:p>
        </p:txBody>
      </p:sp>
      <p:sp>
        <p:nvSpPr>
          <p:cNvPr id="8" name="Document 7">
            <a:hlinkClick r:id="rId4" action="ppaction://hlinkfile"/>
          </p:cNvPr>
          <p:cNvSpPr/>
          <p:nvPr/>
        </p:nvSpPr>
        <p:spPr bwMode="auto">
          <a:xfrm>
            <a:off x="6516216" y="1345414"/>
            <a:ext cx="1224136" cy="720080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b="1" dirty="0" smtClean="0">
                <a:latin typeface="Arial" charset="0"/>
              </a:rPr>
              <a:t>LA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1187624" y="155679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QÜESTIONS RELACIONADES 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8375" y="2204864"/>
            <a:ext cx="773410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u="sng" dirty="0" smtClean="0"/>
              <a:t>QUÈ PASSA SI L’EEBE NO APROVA EL MEU PC?</a:t>
            </a:r>
          </a:p>
          <a:p>
            <a:r>
              <a:rPr lang="es-ES" sz="1600" dirty="0" err="1" smtClean="0"/>
              <a:t>Pots</a:t>
            </a:r>
            <a:r>
              <a:rPr lang="es-ES" sz="1600" dirty="0" smtClean="0"/>
              <a:t> </a:t>
            </a:r>
            <a:r>
              <a:rPr lang="es-ES" sz="1600" dirty="0" err="1" smtClean="0"/>
              <a:t>fer</a:t>
            </a:r>
            <a:r>
              <a:rPr lang="es-ES" sz="1600" dirty="0" smtClean="0"/>
              <a:t> una nova </a:t>
            </a:r>
            <a:r>
              <a:rPr lang="es-ES" sz="1600" dirty="0" err="1" smtClean="0"/>
              <a:t>proposta</a:t>
            </a:r>
            <a:endParaRPr lang="es-ES" sz="1600" dirty="0" smtClean="0"/>
          </a:p>
          <a:p>
            <a:endParaRPr lang="es-ES" sz="1600" dirty="0" smtClean="0"/>
          </a:p>
          <a:p>
            <a:r>
              <a:rPr lang="es-ES" sz="1600" b="1" u="sng" dirty="0" smtClean="0"/>
              <a:t>QUÈ PASSA SI UNIV DESTÍ NO APROVA EL MEU LA?</a:t>
            </a:r>
          </a:p>
          <a:p>
            <a:r>
              <a:rPr lang="es-ES" sz="1600" dirty="0" err="1" smtClean="0"/>
              <a:t>Pots</a:t>
            </a:r>
            <a:r>
              <a:rPr lang="es-ES" sz="1600" dirty="0" smtClean="0"/>
              <a:t> </a:t>
            </a:r>
            <a:r>
              <a:rPr lang="es-ES" sz="1600" dirty="0" err="1" smtClean="0"/>
              <a:t>fer</a:t>
            </a:r>
            <a:r>
              <a:rPr lang="es-ES" sz="1600" dirty="0" smtClean="0"/>
              <a:t> una nova </a:t>
            </a:r>
            <a:r>
              <a:rPr lang="es-ES" sz="1600" dirty="0" err="1" smtClean="0"/>
              <a:t>proposta</a:t>
            </a:r>
            <a:endParaRPr lang="es-ES" sz="1600" dirty="0" smtClean="0"/>
          </a:p>
          <a:p>
            <a:endParaRPr lang="es-ES" sz="1600" dirty="0"/>
          </a:p>
          <a:p>
            <a:r>
              <a:rPr lang="es-ES" sz="1600" b="1" u="sng" dirty="0" smtClean="0"/>
              <a:t>PUC FER CANVIS EN  EL PC I LA QUAN JA ESTIGUIN SIGNATS?</a:t>
            </a:r>
          </a:p>
          <a:p>
            <a:r>
              <a:rPr lang="es-ES" sz="1600" dirty="0" smtClean="0"/>
              <a:t>Sí, en </a:t>
            </a:r>
            <a:r>
              <a:rPr lang="es-ES" sz="1600" dirty="0" err="1" smtClean="0"/>
              <a:t>aquests</a:t>
            </a:r>
            <a:r>
              <a:rPr lang="es-ES" sz="1600" dirty="0" smtClean="0"/>
              <a:t> casos:</a:t>
            </a:r>
          </a:p>
          <a:p>
            <a:pPr marL="285750" indent="-285750">
              <a:buFontTx/>
              <a:buChar char="-"/>
            </a:pPr>
            <a:r>
              <a:rPr lang="es-ES" sz="1600" dirty="0" smtClean="0"/>
              <a:t>La </a:t>
            </a:r>
            <a:r>
              <a:rPr lang="es-ES" sz="1600" dirty="0" err="1" smtClean="0"/>
              <a:t>univ</a:t>
            </a:r>
            <a:r>
              <a:rPr lang="es-ES" sz="1600" dirty="0" smtClean="0"/>
              <a:t> </a:t>
            </a:r>
            <a:r>
              <a:rPr lang="es-ES" sz="1600" dirty="0" err="1" smtClean="0"/>
              <a:t>destí</a:t>
            </a:r>
            <a:r>
              <a:rPr lang="es-ES" sz="1600" dirty="0" smtClean="0"/>
              <a:t> fa </a:t>
            </a:r>
            <a:r>
              <a:rPr lang="es-ES" sz="1600" dirty="0" err="1" smtClean="0"/>
              <a:t>algun</a:t>
            </a:r>
            <a:r>
              <a:rPr lang="es-ES" sz="1600" dirty="0" smtClean="0"/>
              <a:t> </a:t>
            </a:r>
            <a:r>
              <a:rPr lang="es-ES" sz="1600" dirty="0" err="1" smtClean="0"/>
              <a:t>canvi</a:t>
            </a:r>
            <a:endParaRPr lang="es-ES" sz="1600" dirty="0" smtClean="0"/>
          </a:p>
          <a:p>
            <a:pPr marL="285750" indent="-285750">
              <a:buFontTx/>
              <a:buChar char="-"/>
            </a:pPr>
            <a:r>
              <a:rPr lang="es-ES" sz="1600" dirty="0" smtClean="0"/>
              <a:t>Has </a:t>
            </a:r>
            <a:r>
              <a:rPr lang="es-ES" sz="1600" dirty="0" err="1" smtClean="0"/>
              <a:t>aprovat</a:t>
            </a:r>
            <a:r>
              <a:rPr lang="es-ES" sz="1600" dirty="0" smtClean="0"/>
              <a:t>/</a:t>
            </a:r>
            <a:r>
              <a:rPr lang="es-ES" sz="1600" dirty="0" err="1" smtClean="0"/>
              <a:t>suspès</a:t>
            </a:r>
            <a:r>
              <a:rPr lang="es-ES" sz="1600" dirty="0" smtClean="0"/>
              <a:t> a </a:t>
            </a:r>
            <a:r>
              <a:rPr lang="es-ES" sz="1600" dirty="0" err="1" smtClean="0"/>
              <a:t>l’EEBE</a:t>
            </a:r>
            <a:r>
              <a:rPr lang="es-ES" sz="1600" dirty="0" smtClean="0"/>
              <a:t> una </a:t>
            </a:r>
            <a:r>
              <a:rPr lang="es-ES" sz="1600" dirty="0" err="1" smtClean="0"/>
              <a:t>assignatura</a:t>
            </a:r>
            <a:r>
              <a:rPr lang="es-ES" sz="1600" dirty="0" smtClean="0"/>
              <a:t> que no </a:t>
            </a:r>
            <a:r>
              <a:rPr lang="es-ES" sz="1600" dirty="0" err="1" smtClean="0"/>
              <a:t>esperaves</a:t>
            </a:r>
            <a:endParaRPr lang="es-ES" sz="1600" dirty="0" smtClean="0"/>
          </a:p>
          <a:p>
            <a:endParaRPr lang="es-ES" dirty="0"/>
          </a:p>
        </p:txBody>
      </p:sp>
      <p:sp>
        <p:nvSpPr>
          <p:cNvPr id="8" name="Document 7">
            <a:hlinkClick r:id="rId3" action="ppaction://hlinkfile"/>
          </p:cNvPr>
          <p:cNvSpPr/>
          <p:nvPr/>
        </p:nvSpPr>
        <p:spPr bwMode="auto">
          <a:xfrm>
            <a:off x="6516216" y="1345414"/>
            <a:ext cx="1224136" cy="720080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b="1" dirty="0" smtClean="0">
                <a:latin typeface="Arial" charset="0"/>
              </a:rPr>
              <a:t>LA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Document 5">
            <a:hlinkClick r:id="rId4" action="ppaction://hlinkfile"/>
          </p:cNvPr>
          <p:cNvSpPr/>
          <p:nvPr/>
        </p:nvSpPr>
        <p:spPr bwMode="auto">
          <a:xfrm>
            <a:off x="5057395" y="1381418"/>
            <a:ext cx="1224136" cy="720080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b="1" dirty="0" smtClean="0">
                <a:latin typeface="Arial" charset="0"/>
              </a:rPr>
              <a:t>PC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eDeText 5"/>
          <p:cNvSpPr txBox="1"/>
          <p:nvPr/>
        </p:nvSpPr>
        <p:spPr>
          <a:xfrm>
            <a:off x="937776" y="1553766"/>
            <a:ext cx="70567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Quan</a:t>
            </a:r>
            <a:r>
              <a:rPr lang="es-ES" b="1" dirty="0" smtClean="0">
                <a:solidFill>
                  <a:srgbClr val="0070C0"/>
                </a:solidFill>
              </a:rPr>
              <a:t> PC+LA </a:t>
            </a:r>
            <a:r>
              <a:rPr lang="es-ES" b="1" dirty="0" err="1" smtClean="0">
                <a:solidFill>
                  <a:srgbClr val="0070C0"/>
                </a:solidFill>
              </a:rPr>
              <a:t>validats</a:t>
            </a:r>
            <a:r>
              <a:rPr lang="es-ES" b="1" dirty="0" smtClean="0">
                <a:solidFill>
                  <a:srgbClr val="0070C0"/>
                </a:solidFill>
              </a:rPr>
              <a:t> per EEBE: </a:t>
            </a:r>
            <a:r>
              <a:rPr lang="es-ES" dirty="0" smtClean="0"/>
              <a:t>preparo DOCS de la </a:t>
            </a:r>
            <a:r>
              <a:rPr lang="es-ES" dirty="0" err="1" smtClean="0"/>
              <a:t>univ</a:t>
            </a:r>
            <a:r>
              <a:rPr lang="es-ES" dirty="0" smtClean="0"/>
              <a:t> </a:t>
            </a:r>
            <a:r>
              <a:rPr lang="es-ES" dirty="0" err="1"/>
              <a:t>destí</a:t>
            </a:r>
            <a:endParaRPr lang="es-ES" sz="1200" dirty="0"/>
          </a:p>
        </p:txBody>
      </p:sp>
      <p:sp>
        <p:nvSpPr>
          <p:cNvPr id="7" name="QuadreDeText 6"/>
          <p:cNvSpPr txBox="1"/>
          <p:nvPr/>
        </p:nvSpPr>
        <p:spPr>
          <a:xfrm>
            <a:off x="1475656" y="3201939"/>
            <a:ext cx="598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Abans</a:t>
            </a:r>
            <a:r>
              <a:rPr lang="es-ES" b="1" dirty="0" smtClean="0">
                <a:solidFill>
                  <a:srgbClr val="0070C0"/>
                </a:solidFill>
              </a:rPr>
              <a:t> de fi TERMINI: </a:t>
            </a:r>
            <a:r>
              <a:rPr lang="es-ES" dirty="0" err="1" smtClean="0"/>
              <a:t>envio</a:t>
            </a:r>
            <a:r>
              <a:rPr lang="es-ES" dirty="0" smtClean="0"/>
              <a:t> DOCS </a:t>
            </a:r>
            <a:r>
              <a:rPr lang="es-ES" dirty="0"/>
              <a:t>a </a:t>
            </a:r>
            <a:r>
              <a:rPr lang="es-ES" dirty="0" smtClean="0"/>
              <a:t>la </a:t>
            </a:r>
            <a:r>
              <a:rPr lang="es-ES" dirty="0" err="1" smtClean="0"/>
              <a:t>univ</a:t>
            </a:r>
            <a:r>
              <a:rPr lang="es-ES" dirty="0" smtClean="0"/>
              <a:t> </a:t>
            </a:r>
            <a:r>
              <a:rPr lang="es-ES" dirty="0" err="1"/>
              <a:t>destí</a:t>
            </a:r>
            <a:endParaRPr lang="es-ES" sz="1200" dirty="0"/>
          </a:p>
        </p:txBody>
      </p:sp>
      <p:cxnSp>
        <p:nvCxnSpPr>
          <p:cNvPr id="18" name="Connector de fletxa recta 17"/>
          <p:cNvCxnSpPr/>
          <p:nvPr/>
        </p:nvCxnSpPr>
        <p:spPr bwMode="auto">
          <a:xfrm>
            <a:off x="4283968" y="2276872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QuadreDeText 13"/>
          <p:cNvSpPr txBox="1"/>
          <p:nvPr/>
        </p:nvSpPr>
        <p:spPr>
          <a:xfrm>
            <a:off x="1835696" y="530120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600" kern="0" dirty="0" smtClean="0"/>
              <a:t>EEBE FARÀ LA TEVA </a:t>
            </a:r>
            <a:r>
              <a:rPr lang="ca-ES" sz="1600" b="1" kern="0" dirty="0" smtClean="0"/>
              <a:t>NOMINACIÓ</a:t>
            </a:r>
            <a:r>
              <a:rPr lang="ca-ES" sz="1600" kern="0" dirty="0" smtClean="0"/>
              <a:t> A UNIV DESTÍ</a:t>
            </a:r>
          </a:p>
          <a:p>
            <a:pPr algn="ctr"/>
            <a:r>
              <a:rPr lang="ca-ES" sz="1600" kern="0" dirty="0" smtClean="0"/>
              <a:t>(</a:t>
            </a:r>
            <a:r>
              <a:rPr lang="ca-ES" sz="1600" kern="0" dirty="0" err="1" smtClean="0"/>
              <a:t>infomar</a:t>
            </a:r>
            <a:r>
              <a:rPr lang="ca-ES" sz="1600" kern="0" dirty="0" smtClean="0"/>
              <a:t> a destí que t’hem assignat una plaça)</a:t>
            </a:r>
            <a:endParaRPr lang="ca-ES" sz="1600" kern="0" dirty="0"/>
          </a:p>
        </p:txBody>
      </p:sp>
    </p:spTree>
    <p:extLst>
      <p:ext uri="{BB962C8B-B14F-4D97-AF65-F5344CB8AC3E}">
        <p14:creationId xmlns:p14="http://schemas.microsoft.com/office/powerpoint/2010/main" val="18749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1640" y="1637221"/>
            <a:ext cx="4320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smtClean="0">
                <a:solidFill>
                  <a:srgbClr val="0070C0"/>
                </a:solidFill>
              </a:rPr>
              <a:t>DOCUMENTACIÓ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2339752" y="5157192"/>
            <a:ext cx="38164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070C0"/>
                </a:solidFill>
              </a:rPr>
              <a:t>Segueix</a:t>
            </a:r>
            <a:r>
              <a:rPr lang="es-ES" dirty="0" smtClean="0">
                <a:solidFill>
                  <a:srgbClr val="0070C0"/>
                </a:solidFill>
              </a:rPr>
              <a:t> el </a:t>
            </a:r>
            <a:r>
              <a:rPr lang="es-ES" dirty="0" err="1" smtClean="0">
                <a:solidFill>
                  <a:srgbClr val="0070C0"/>
                </a:solidFill>
              </a:rPr>
              <a:t>calendari</a:t>
            </a:r>
            <a:r>
              <a:rPr lang="es-ES" dirty="0" smtClean="0">
                <a:solidFill>
                  <a:srgbClr val="0070C0"/>
                </a:solidFill>
              </a:rPr>
              <a:t> de </a:t>
            </a:r>
            <a:r>
              <a:rPr lang="es-ES" dirty="0" err="1" smtClean="0">
                <a:solidFill>
                  <a:srgbClr val="0070C0"/>
                </a:solidFill>
              </a:rPr>
              <a:t>lliuraments</a:t>
            </a:r>
            <a:r>
              <a:rPr lang="es-ES" dirty="0" smtClean="0">
                <a:solidFill>
                  <a:srgbClr val="0070C0"/>
                </a:solidFill>
              </a:rPr>
              <a:t>!</a:t>
            </a:r>
            <a:endParaRPr lang="es-ES" b="1" u="sng" dirty="0"/>
          </a:p>
        </p:txBody>
      </p:sp>
      <p:sp>
        <p:nvSpPr>
          <p:cNvPr id="7" name="Rectangle 6"/>
          <p:cNvSpPr/>
          <p:nvPr/>
        </p:nvSpPr>
        <p:spPr>
          <a:xfrm>
            <a:off x="1331640" y="2348880"/>
            <a:ext cx="6048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/>
              <a:t>DE L’EEBE</a:t>
            </a:r>
            <a:endParaRPr lang="es-ES" b="1" u="sng" dirty="0"/>
          </a:p>
          <a:p>
            <a:r>
              <a:rPr lang="es-ES" dirty="0" smtClean="0"/>
              <a:t>Web EEBE-&gt; </a:t>
            </a:r>
            <a:r>
              <a:rPr lang="es-ES" dirty="0" err="1" smtClean="0"/>
              <a:t>Mobilitat</a:t>
            </a:r>
            <a:r>
              <a:rPr lang="es-ES" dirty="0" smtClean="0"/>
              <a:t> Internacional -&gt; </a:t>
            </a:r>
            <a:r>
              <a:rPr lang="es-ES" dirty="0" err="1" smtClean="0"/>
              <a:t>Guia</a:t>
            </a:r>
            <a:r>
              <a:rPr lang="es-ES" dirty="0" smtClean="0"/>
              <a:t> de </a:t>
            </a:r>
            <a:r>
              <a:rPr lang="es-ES" dirty="0" err="1" smtClean="0"/>
              <a:t>Mobilitat</a:t>
            </a:r>
            <a:endParaRPr lang="es-ES" dirty="0" smtClean="0"/>
          </a:p>
          <a:p>
            <a:r>
              <a:rPr lang="es-ES" dirty="0" smtClean="0"/>
              <a:t>E-Secretaria-&gt; </a:t>
            </a:r>
            <a:r>
              <a:rPr lang="es-ES" dirty="0" err="1" smtClean="0"/>
              <a:t>Mobilitat</a:t>
            </a:r>
            <a:r>
              <a:rPr lang="es-ES" dirty="0" smtClean="0"/>
              <a:t> -&gt; </a:t>
            </a:r>
            <a:r>
              <a:rPr lang="es-ES" dirty="0" err="1" smtClean="0"/>
              <a:t>Documentació</a:t>
            </a:r>
            <a:endParaRPr lang="es-ES" dirty="0" smtClean="0"/>
          </a:p>
          <a:p>
            <a:endParaRPr lang="es-ES" dirty="0"/>
          </a:p>
          <a:p>
            <a:r>
              <a:rPr lang="es-ES" b="1" u="sng" dirty="0"/>
              <a:t>DE </a:t>
            </a:r>
            <a:r>
              <a:rPr lang="es-ES" b="1" u="sng" dirty="0" smtClean="0"/>
              <a:t>LA UNIVERSITAT DESTÍ</a:t>
            </a:r>
            <a:endParaRPr lang="es-ES" b="1" u="sng" dirty="0"/>
          </a:p>
          <a:p>
            <a:r>
              <a:rPr lang="es-ES" dirty="0" smtClean="0"/>
              <a:t>Web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63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1556792"/>
            <a:ext cx="61206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AJUTS DE MOBILITAT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1600" y="2132856"/>
            <a:ext cx="7272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Beques </a:t>
            </a:r>
            <a:r>
              <a:rPr lang="es-ES" dirty="0" err="1" smtClean="0"/>
              <a:t>gestionades</a:t>
            </a:r>
            <a:r>
              <a:rPr lang="es-ES" dirty="0"/>
              <a:t> per SGA: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www.upc.edu/sga/ca/Beques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>
                    <a:lumMod val="75000"/>
                  </a:schemeClr>
                </a:solidFill>
              </a:rPr>
              <a:t>Beca SANTANDER ERASMUS</a:t>
            </a:r>
            <a:r>
              <a:rPr lang="es-ES" dirty="0" smtClean="0">
                <a:solidFill>
                  <a:schemeClr val="bg1">
                    <a:lumMod val="75000"/>
                  </a:schemeClr>
                </a:solidFill>
              </a:rPr>
              <a:t>: Fi </a:t>
            </a:r>
            <a:r>
              <a:rPr lang="es-ES" dirty="0" err="1" smtClean="0">
                <a:solidFill>
                  <a:schemeClr val="bg1">
                    <a:lumMod val="75000"/>
                  </a:schemeClr>
                </a:solidFill>
              </a:rPr>
              <a:t>termini</a:t>
            </a:r>
            <a:r>
              <a:rPr lang="es-ES" dirty="0" smtClean="0">
                <a:solidFill>
                  <a:schemeClr val="bg1">
                    <a:lumMod val="75000"/>
                  </a:schemeClr>
                </a:solidFill>
              </a:rPr>
              <a:t> 15 de </a:t>
            </a:r>
            <a:r>
              <a:rPr lang="es-ES" dirty="0" err="1" smtClean="0">
                <a:solidFill>
                  <a:schemeClr val="bg1">
                    <a:lumMod val="75000"/>
                  </a:schemeClr>
                </a:solidFill>
              </a:rPr>
              <a:t>març</a:t>
            </a:r>
            <a:r>
              <a:rPr lang="es-ES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/>
              <a:t>Beca ERASMUS: </a:t>
            </a:r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finals</a:t>
            </a:r>
            <a:r>
              <a:rPr lang="es-ES" dirty="0" smtClean="0"/>
              <a:t> </a:t>
            </a:r>
            <a:r>
              <a:rPr lang="es-ES" dirty="0" err="1" smtClean="0"/>
              <a:t>juliol</a:t>
            </a:r>
            <a:r>
              <a:rPr lang="es-ES" dirty="0" smtClean="0"/>
              <a:t>-octubre.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1r </a:t>
            </a:r>
            <a:r>
              <a:rPr lang="es-ES" dirty="0" err="1" smtClean="0"/>
              <a:t>pagament</a:t>
            </a:r>
            <a:r>
              <a:rPr lang="es-ES" dirty="0" smtClean="0"/>
              <a:t>: 70% (QT: desembre; QP/ANUAL: </a:t>
            </a:r>
            <a:r>
              <a:rPr lang="es-ES" dirty="0" err="1" smtClean="0"/>
              <a:t>març</a:t>
            </a:r>
            <a:r>
              <a:rPr lang="es-E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2n </a:t>
            </a:r>
            <a:r>
              <a:rPr lang="es-ES" dirty="0" err="1" smtClean="0"/>
              <a:t>pagament</a:t>
            </a:r>
            <a:r>
              <a:rPr lang="es-ES" dirty="0" smtClean="0"/>
              <a:t>: 30% a la tornada.</a:t>
            </a:r>
          </a:p>
          <a:p>
            <a:pPr lvl="1"/>
            <a:r>
              <a:rPr lang="es-ES" dirty="0" smtClean="0">
                <a:solidFill>
                  <a:srgbClr val="0070C0"/>
                </a:solidFill>
              </a:rPr>
              <a:t>SEMPRE AMB LA DOCUMENTACIÓ VALIDADA</a:t>
            </a:r>
          </a:p>
          <a:p>
            <a:pPr lvl="1"/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/>
              <a:t>Beca AGAUR</a:t>
            </a:r>
            <a:r>
              <a:rPr lang="es-ES" dirty="0" smtClean="0"/>
              <a:t>: </a:t>
            </a:r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finals</a:t>
            </a:r>
            <a:r>
              <a:rPr lang="es-ES" dirty="0" smtClean="0"/>
              <a:t> </a:t>
            </a:r>
            <a:r>
              <a:rPr lang="es-ES" dirty="0" err="1" smtClean="0"/>
              <a:t>juliol</a:t>
            </a:r>
            <a:r>
              <a:rPr lang="es-ES" dirty="0" smtClean="0"/>
              <a:t>-octubre.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Segons</a:t>
            </a:r>
            <a:r>
              <a:rPr lang="es-ES" dirty="0"/>
              <a:t> </a:t>
            </a:r>
            <a:r>
              <a:rPr lang="es-ES" dirty="0" err="1" smtClean="0"/>
              <a:t>expedient</a:t>
            </a:r>
            <a:r>
              <a:rPr lang="es-ES" dirty="0" smtClean="0"/>
              <a:t> </a:t>
            </a:r>
            <a:r>
              <a:rPr lang="es-ES" dirty="0" err="1" smtClean="0"/>
              <a:t>acadèmic</a:t>
            </a:r>
            <a:r>
              <a:rPr lang="es-ES" dirty="0" smtClean="0"/>
              <a:t> i renda familiar.</a:t>
            </a:r>
          </a:p>
          <a:p>
            <a:pPr lvl="1"/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/>
              <a:t>Beques PAÏSOS DESTÍ: </a:t>
            </a:r>
            <a:r>
              <a:rPr lang="es-ES" dirty="0" err="1" smtClean="0"/>
              <a:t>Suïssa</a:t>
            </a:r>
            <a:r>
              <a:rPr lang="es-ES" dirty="0" smtClean="0"/>
              <a:t>…</a:t>
            </a:r>
          </a:p>
          <a:p>
            <a:endParaRPr lang="es-ES" dirty="0"/>
          </a:p>
          <a:p>
            <a:r>
              <a:rPr lang="es-ES" dirty="0" err="1" smtClean="0">
                <a:solidFill>
                  <a:srgbClr val="0070C0"/>
                </a:solidFill>
              </a:rPr>
              <a:t>Us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informarem</a:t>
            </a:r>
            <a:r>
              <a:rPr lang="es-ES" dirty="0" smtClean="0">
                <a:solidFill>
                  <a:srgbClr val="0070C0"/>
                </a:solidFill>
              </a:rPr>
              <a:t> des de </a:t>
            </a:r>
            <a:r>
              <a:rPr lang="es-ES" dirty="0" err="1" smtClean="0">
                <a:solidFill>
                  <a:srgbClr val="0070C0"/>
                </a:solidFill>
              </a:rPr>
              <a:t>l’oficina</a:t>
            </a:r>
            <a:r>
              <a:rPr lang="es-ES" dirty="0" smtClean="0">
                <a:solidFill>
                  <a:srgbClr val="0070C0"/>
                </a:solidFill>
              </a:rPr>
              <a:t> de </a:t>
            </a:r>
            <a:r>
              <a:rPr lang="es-ES" dirty="0" err="1" smtClean="0">
                <a:solidFill>
                  <a:srgbClr val="0070C0"/>
                </a:solidFill>
              </a:rPr>
              <a:t>mobilitat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9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11560" y="2068345"/>
            <a:ext cx="8064896" cy="1800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a-ES" sz="4400" b="1" u="none" kern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GRÀCIES PER</a:t>
            </a:r>
          </a:p>
          <a:p>
            <a:pPr algn="ctr"/>
            <a:r>
              <a:rPr lang="ca-ES" sz="4400" b="1" u="none" kern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LA VOSTRA ATENCIÓ</a:t>
            </a:r>
            <a:endParaRPr lang="es-ES" sz="2400" b="1" u="none" kern="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utoShape 2" descr="Pasos para crear una empresa: todo lo que necesitas saber"/>
          <p:cNvSpPr>
            <a:spLocks noChangeAspect="1" noChangeArrowheads="1"/>
          </p:cNvSpPr>
          <p:nvPr/>
        </p:nvSpPr>
        <p:spPr bwMode="auto">
          <a:xfrm>
            <a:off x="-1260648" y="1660678"/>
            <a:ext cx="2753072" cy="275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Pasos para crear una empresa: todo lo que necesitas sab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2195736" y="39564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u="sng" kern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mobilitat.eebe@upc.edu</a:t>
            </a:r>
            <a:endParaRPr lang="es-ES" sz="1400" b="1" kern="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8" descr="Image result for bola del mon dibuix | Bol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336034"/>
            <a:ext cx="1455713" cy="148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5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QuadreDeText 29"/>
          <p:cNvSpPr txBox="1"/>
          <p:nvPr/>
        </p:nvSpPr>
        <p:spPr>
          <a:xfrm>
            <a:off x="1281657" y="3423483"/>
            <a:ext cx="691276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HAIG DE SOL·LICITAR ADMISSIÓ A UNIVERSITAT DESTÍ </a:t>
            </a:r>
            <a:endParaRPr lang="es-ES" dirty="0"/>
          </a:p>
        </p:txBody>
      </p:sp>
      <p:sp>
        <p:nvSpPr>
          <p:cNvPr id="14" name="QuadreDeText 13"/>
          <p:cNvSpPr txBox="1"/>
          <p:nvPr/>
        </p:nvSpPr>
        <p:spPr>
          <a:xfrm>
            <a:off x="1259632" y="1844824"/>
            <a:ext cx="6912768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TINC UNA PLAÇA ASSIGNADA</a:t>
            </a:r>
          </a:p>
          <a:p>
            <a:pPr algn="ctr"/>
            <a:r>
              <a:rPr lang="es-ES" b="1" dirty="0" smtClean="0"/>
              <a:t> PEL CURS VINENT</a:t>
            </a:r>
            <a:endParaRPr lang="es-ES" b="1" dirty="0"/>
          </a:p>
        </p:txBody>
      </p:sp>
      <p:cxnSp>
        <p:nvCxnSpPr>
          <p:cNvPr id="15" name="Connector de fletxa recta 14"/>
          <p:cNvCxnSpPr/>
          <p:nvPr/>
        </p:nvCxnSpPr>
        <p:spPr bwMode="auto">
          <a:xfrm>
            <a:off x="4572000" y="2636912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40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QuadreDeText 29"/>
          <p:cNvSpPr txBox="1"/>
          <p:nvPr/>
        </p:nvSpPr>
        <p:spPr>
          <a:xfrm>
            <a:off x="1259632" y="3573016"/>
            <a:ext cx="237626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MARXO TARDOR</a:t>
            </a:r>
            <a:endParaRPr lang="es-ES" dirty="0"/>
          </a:p>
        </p:txBody>
      </p:sp>
      <p:sp>
        <p:nvSpPr>
          <p:cNvPr id="14" name="QuadreDeText 13"/>
          <p:cNvSpPr txBox="1"/>
          <p:nvPr/>
        </p:nvSpPr>
        <p:spPr>
          <a:xfrm>
            <a:off x="1259632" y="1844824"/>
            <a:ext cx="6912768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QUAN COMENÇO AMB ELS TRÀMITS</a:t>
            </a:r>
            <a:endParaRPr lang="es-ES" b="1" dirty="0"/>
          </a:p>
        </p:txBody>
      </p:sp>
      <p:cxnSp>
        <p:nvCxnSpPr>
          <p:cNvPr id="15" name="Connector de fletxa recta 14"/>
          <p:cNvCxnSpPr/>
          <p:nvPr/>
        </p:nvCxnSpPr>
        <p:spPr bwMode="auto">
          <a:xfrm>
            <a:off x="2439711" y="4135329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QuadreDeText 4"/>
          <p:cNvSpPr txBox="1"/>
          <p:nvPr/>
        </p:nvSpPr>
        <p:spPr>
          <a:xfrm>
            <a:off x="5128754" y="3573016"/>
            <a:ext cx="302433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MARXO PRIMAVERA</a:t>
            </a:r>
            <a:endParaRPr lang="es-ES" dirty="0"/>
          </a:p>
        </p:txBody>
      </p:sp>
      <p:sp>
        <p:nvSpPr>
          <p:cNvPr id="6" name="QuadreDeText 5"/>
          <p:cNvSpPr txBox="1"/>
          <p:nvPr/>
        </p:nvSpPr>
        <p:spPr>
          <a:xfrm>
            <a:off x="1259632" y="4878452"/>
            <a:ext cx="237626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quadrimestre</a:t>
            </a:r>
            <a:endParaRPr lang="es-ES" dirty="0"/>
          </a:p>
        </p:txBody>
      </p:sp>
      <p:sp>
        <p:nvSpPr>
          <p:cNvPr id="7" name="QuadreDeText 6"/>
          <p:cNvSpPr txBox="1"/>
          <p:nvPr/>
        </p:nvSpPr>
        <p:spPr>
          <a:xfrm>
            <a:off x="5290772" y="4878452"/>
            <a:ext cx="27003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 </a:t>
            </a:r>
            <a:r>
              <a:rPr lang="es-ES" dirty="0" err="1" smtClean="0"/>
              <a:t>proper</a:t>
            </a:r>
            <a:r>
              <a:rPr lang="es-ES" dirty="0" smtClean="0"/>
              <a:t> </a:t>
            </a:r>
            <a:r>
              <a:rPr lang="es-ES" dirty="0" err="1" smtClean="0"/>
              <a:t>quadrimestre</a:t>
            </a:r>
            <a:endParaRPr lang="es-ES" dirty="0"/>
          </a:p>
        </p:txBody>
      </p:sp>
      <p:cxnSp>
        <p:nvCxnSpPr>
          <p:cNvPr id="8" name="Connector de fletxa recta 7"/>
          <p:cNvCxnSpPr/>
          <p:nvPr/>
        </p:nvCxnSpPr>
        <p:spPr bwMode="auto">
          <a:xfrm>
            <a:off x="6732240" y="4135328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Connector de fletxa recta 8"/>
          <p:cNvCxnSpPr/>
          <p:nvPr/>
        </p:nvCxnSpPr>
        <p:spPr bwMode="auto">
          <a:xfrm flipH="1">
            <a:off x="3239852" y="2426479"/>
            <a:ext cx="792088" cy="576064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Connector de fletxa recta 10"/>
          <p:cNvCxnSpPr/>
          <p:nvPr/>
        </p:nvCxnSpPr>
        <p:spPr bwMode="auto">
          <a:xfrm>
            <a:off x="4970928" y="2419980"/>
            <a:ext cx="639688" cy="576972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5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QuadreDeText 29"/>
          <p:cNvSpPr txBox="1"/>
          <p:nvPr/>
        </p:nvSpPr>
        <p:spPr>
          <a:xfrm>
            <a:off x="840991" y="3373632"/>
            <a:ext cx="711897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1 mes </a:t>
            </a:r>
            <a:r>
              <a:rPr lang="es-ES" b="1" dirty="0" err="1" smtClean="0"/>
              <a:t>abans</a:t>
            </a:r>
            <a:r>
              <a:rPr lang="es-ES" b="1" dirty="0" smtClean="0"/>
              <a:t> </a:t>
            </a:r>
            <a:r>
              <a:rPr lang="es-ES" dirty="0" err="1" smtClean="0"/>
              <a:t>termini</a:t>
            </a:r>
            <a:r>
              <a:rPr lang="es-ES" dirty="0" smtClean="0"/>
              <a:t> </a:t>
            </a:r>
            <a:r>
              <a:rPr lang="es-ES" dirty="0" err="1" smtClean="0"/>
              <a:t>univ</a:t>
            </a:r>
            <a:r>
              <a:rPr lang="es-ES" dirty="0" smtClean="0"/>
              <a:t> </a:t>
            </a:r>
            <a:r>
              <a:rPr lang="es-ES" dirty="0" err="1" smtClean="0"/>
              <a:t>destí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smtClean="0"/>
              <a:t>tramito </a:t>
            </a:r>
            <a:r>
              <a:rPr lang="es-ES" b="1" dirty="0" err="1"/>
              <a:t>documentació</a:t>
            </a:r>
            <a:r>
              <a:rPr lang="es-ES" b="1" dirty="0"/>
              <a:t> </a:t>
            </a:r>
            <a:r>
              <a:rPr lang="es-ES" b="1" dirty="0" smtClean="0"/>
              <a:t>de </a:t>
            </a:r>
            <a:r>
              <a:rPr lang="es-ES" b="1" dirty="0" err="1" smtClean="0"/>
              <a:t>l’EEBE</a:t>
            </a:r>
            <a:endParaRPr lang="es-ES" sz="1200" b="1" dirty="0"/>
          </a:p>
        </p:txBody>
      </p:sp>
      <p:cxnSp>
        <p:nvCxnSpPr>
          <p:cNvPr id="15" name="Connector de fletxa recta 14"/>
          <p:cNvCxnSpPr/>
          <p:nvPr/>
        </p:nvCxnSpPr>
        <p:spPr bwMode="auto">
          <a:xfrm>
            <a:off x="4400478" y="2702785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Connector de fletxa recta 8"/>
          <p:cNvCxnSpPr/>
          <p:nvPr/>
        </p:nvCxnSpPr>
        <p:spPr bwMode="auto">
          <a:xfrm>
            <a:off x="5737942" y="5589240"/>
            <a:ext cx="850282" cy="0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QuadreDeText 15">
            <a:hlinkClick r:id="rId3" action="ppaction://hlinksldjump"/>
          </p:cNvPr>
          <p:cNvSpPr txBox="1"/>
          <p:nvPr/>
        </p:nvSpPr>
        <p:spPr>
          <a:xfrm>
            <a:off x="6732240" y="4885602"/>
            <a:ext cx="1728192" cy="13234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/>
              <a:t>Precompromís</a:t>
            </a:r>
            <a:r>
              <a:rPr lang="es-ES" sz="1600" dirty="0" smtClean="0"/>
              <a:t> de </a:t>
            </a:r>
            <a:r>
              <a:rPr lang="es-ES" sz="1600" dirty="0" err="1" smtClean="0"/>
              <a:t>convalidació</a:t>
            </a:r>
            <a:r>
              <a:rPr lang="es-ES" sz="1600" dirty="0" smtClean="0"/>
              <a:t> + </a:t>
            </a:r>
          </a:p>
          <a:p>
            <a:pPr algn="ctr"/>
            <a:r>
              <a:rPr lang="es-ES" sz="1600" dirty="0" err="1" smtClean="0"/>
              <a:t>Learning</a:t>
            </a:r>
            <a:r>
              <a:rPr lang="es-ES" sz="1600" dirty="0" smtClean="0"/>
              <a:t> </a:t>
            </a:r>
            <a:r>
              <a:rPr lang="es-ES" sz="1600" dirty="0" err="1" smtClean="0"/>
              <a:t>Agreement</a:t>
            </a:r>
            <a:endParaRPr lang="es-ES" sz="1600" dirty="0" smtClean="0"/>
          </a:p>
        </p:txBody>
      </p:sp>
      <p:sp>
        <p:nvSpPr>
          <p:cNvPr id="13" name="QuadreDeText 12"/>
          <p:cNvSpPr txBox="1"/>
          <p:nvPr/>
        </p:nvSpPr>
        <p:spPr>
          <a:xfrm>
            <a:off x="567322" y="2204014"/>
            <a:ext cx="813690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Reviso al web </a:t>
            </a:r>
            <a:r>
              <a:rPr lang="es-ES" dirty="0" err="1"/>
              <a:t>universitat</a:t>
            </a:r>
            <a:r>
              <a:rPr lang="es-ES" dirty="0"/>
              <a:t> </a:t>
            </a:r>
            <a:r>
              <a:rPr lang="es-ES" dirty="0" err="1"/>
              <a:t>destí</a:t>
            </a:r>
            <a:r>
              <a:rPr lang="es-ES" dirty="0"/>
              <a:t> </a:t>
            </a:r>
            <a:r>
              <a:rPr lang="es-ES" b="1" dirty="0" err="1" smtClean="0"/>
              <a:t>docs</a:t>
            </a:r>
            <a:r>
              <a:rPr lang="es-ES" b="1" dirty="0" smtClean="0"/>
              <a:t> i </a:t>
            </a:r>
            <a:r>
              <a:rPr lang="es-ES" b="1" dirty="0" err="1" smtClean="0"/>
              <a:t>termini</a:t>
            </a:r>
            <a:r>
              <a:rPr lang="es-ES" b="1" dirty="0" smtClean="0"/>
              <a:t> </a:t>
            </a:r>
            <a:r>
              <a:rPr lang="es-ES" b="1" dirty="0" err="1" smtClean="0"/>
              <a:t>com</a:t>
            </a:r>
            <a:r>
              <a:rPr lang="es-ES" b="1" dirty="0" smtClean="0"/>
              <a:t> </a:t>
            </a:r>
            <a:r>
              <a:rPr lang="es-ES" b="1" dirty="0" err="1"/>
              <a:t>estudiant</a:t>
            </a:r>
            <a:r>
              <a:rPr lang="es-ES" b="1" dirty="0"/>
              <a:t> </a:t>
            </a:r>
            <a:r>
              <a:rPr lang="es-ES" b="1" dirty="0" err="1"/>
              <a:t>d’intercanvi</a:t>
            </a:r>
            <a:endParaRPr lang="es-ES" sz="1200" b="1" dirty="0"/>
          </a:p>
        </p:txBody>
      </p:sp>
      <p:sp>
        <p:nvSpPr>
          <p:cNvPr id="14" name="QuadreDeText 13"/>
          <p:cNvSpPr txBox="1"/>
          <p:nvPr/>
        </p:nvSpPr>
        <p:spPr>
          <a:xfrm>
            <a:off x="2597809" y="1166386"/>
            <a:ext cx="3605338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PER ON COMENÇO?</a:t>
            </a:r>
            <a:endParaRPr lang="es-ES" b="1" dirty="0"/>
          </a:p>
        </p:txBody>
      </p:sp>
      <p:sp>
        <p:nvSpPr>
          <p:cNvPr id="19" name="QuadreDeText 18"/>
          <p:cNvSpPr txBox="1"/>
          <p:nvPr/>
        </p:nvSpPr>
        <p:spPr>
          <a:xfrm>
            <a:off x="3131840" y="4567684"/>
            <a:ext cx="2894134" cy="64633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GUIA DE </a:t>
            </a:r>
            <a:r>
              <a:rPr lang="es-ES" dirty="0" smtClean="0">
                <a:solidFill>
                  <a:schemeClr val="bg1"/>
                </a:solidFill>
                <a:hlinkClick r:id="rId4"/>
              </a:rPr>
              <a:t>MOBILITAT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al web EEBE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3131840" y="5373216"/>
            <a:ext cx="2894134" cy="11946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ca-ES" sz="1200" b="1" u="none" kern="0" dirty="0" smtClean="0">
                <a:latin typeface="+mn-lt"/>
              </a:rPr>
              <a:t>1.</a:t>
            </a:r>
            <a:r>
              <a:rPr lang="ca-ES" sz="1200" u="none" kern="0" dirty="0" smtClean="0">
                <a:latin typeface="+mn-lt"/>
              </a:rPr>
              <a:t> PASSOS PREVIS A L’ADMISSIÓ</a:t>
            </a:r>
          </a:p>
          <a:p>
            <a:pPr>
              <a:lnSpc>
                <a:spcPct val="150000"/>
              </a:lnSpc>
            </a:pPr>
            <a:r>
              <a:rPr lang="ca-ES" sz="1200" b="1" u="none" kern="0" dirty="0" smtClean="0">
                <a:latin typeface="+mn-lt"/>
              </a:rPr>
              <a:t>2.</a:t>
            </a:r>
            <a:r>
              <a:rPr lang="ca-ES" sz="1200" u="none" kern="0" dirty="0" smtClean="0">
                <a:latin typeface="+mn-lt"/>
              </a:rPr>
              <a:t> TRÀMITS ABANS DE MARXAR</a:t>
            </a:r>
          </a:p>
          <a:p>
            <a:pPr>
              <a:lnSpc>
                <a:spcPct val="150000"/>
              </a:lnSpc>
            </a:pPr>
            <a:r>
              <a:rPr lang="ca-ES" sz="1200" b="1" u="none" kern="0" dirty="0" smtClean="0">
                <a:latin typeface="+mn-lt"/>
              </a:rPr>
              <a:t>3. </a:t>
            </a:r>
            <a:r>
              <a:rPr lang="ca-ES" sz="1200" u="none" kern="0" dirty="0" smtClean="0">
                <a:latin typeface="+mn-lt"/>
              </a:rPr>
              <a:t>DURANT L’ESTADA DE MOBILITAT</a:t>
            </a:r>
          </a:p>
          <a:p>
            <a:pPr>
              <a:lnSpc>
                <a:spcPct val="150000"/>
              </a:lnSpc>
            </a:pPr>
            <a:r>
              <a:rPr lang="ca-ES" sz="1200" b="1" u="none" kern="0" dirty="0" smtClean="0">
                <a:latin typeface="+mn-lt"/>
              </a:rPr>
              <a:t>4. </a:t>
            </a:r>
            <a:r>
              <a:rPr lang="ca-ES" sz="1200" u="none" kern="0" dirty="0" smtClean="0">
                <a:latin typeface="+mn-lt"/>
              </a:rPr>
              <a:t>A LA TORNADA</a:t>
            </a:r>
          </a:p>
        </p:txBody>
      </p:sp>
      <p:cxnSp>
        <p:nvCxnSpPr>
          <p:cNvPr id="23" name="Connector de fletxa recta 22"/>
          <p:cNvCxnSpPr/>
          <p:nvPr/>
        </p:nvCxnSpPr>
        <p:spPr bwMode="auto">
          <a:xfrm>
            <a:off x="4400478" y="3778783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onnector de fletxa recta 23"/>
          <p:cNvCxnSpPr/>
          <p:nvPr/>
        </p:nvCxnSpPr>
        <p:spPr bwMode="auto">
          <a:xfrm>
            <a:off x="4400478" y="1645557"/>
            <a:ext cx="0" cy="558457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33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1187624" y="155679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PRECOMPROMÍS DE CONVALIDACIÓ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8375" y="2204864"/>
            <a:ext cx="636595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u="sng" dirty="0"/>
              <a:t>PER A QUÈ SERVEIX</a:t>
            </a:r>
            <a:r>
              <a:rPr lang="es-ES" sz="1600" b="1" u="sng" dirty="0" smtClean="0"/>
              <a:t>?</a:t>
            </a:r>
          </a:p>
          <a:p>
            <a:r>
              <a:rPr lang="es-ES" sz="1600" dirty="0"/>
              <a:t>Relacionar </a:t>
            </a:r>
            <a:r>
              <a:rPr lang="es-ES" sz="1600" dirty="0" err="1"/>
              <a:t>assignatures</a:t>
            </a:r>
            <a:r>
              <a:rPr lang="es-ES" sz="1600" dirty="0"/>
              <a:t> </a:t>
            </a:r>
            <a:r>
              <a:rPr lang="es-ES" sz="1600" dirty="0" err="1"/>
              <a:t>estrangeres</a:t>
            </a:r>
            <a:r>
              <a:rPr lang="es-ES" sz="1600" dirty="0"/>
              <a:t> </a:t>
            </a:r>
            <a:r>
              <a:rPr lang="es-ES" sz="1600" dirty="0" smtClean="0"/>
              <a:t>/  </a:t>
            </a:r>
            <a:r>
              <a:rPr lang="es-ES" sz="1600" dirty="0" err="1"/>
              <a:t>assignatures</a:t>
            </a:r>
            <a:r>
              <a:rPr lang="es-ES" sz="1600" dirty="0"/>
              <a:t> </a:t>
            </a:r>
            <a:r>
              <a:rPr lang="es-ES" sz="1600" dirty="0" smtClean="0"/>
              <a:t>EEBE</a:t>
            </a:r>
          </a:p>
          <a:p>
            <a:endParaRPr lang="es-ES" sz="1600" dirty="0" smtClean="0"/>
          </a:p>
          <a:p>
            <a:r>
              <a:rPr lang="es-ES" sz="1600" b="1" u="sng" dirty="0"/>
              <a:t>QUI EL SIGNA</a:t>
            </a:r>
            <a:r>
              <a:rPr lang="es-ES" sz="1600" b="1" u="sng" dirty="0" smtClean="0"/>
              <a:t>?</a:t>
            </a:r>
          </a:p>
          <a:p>
            <a:r>
              <a:rPr lang="es-ES" sz="1600" dirty="0" smtClean="0"/>
              <a:t>EST +  EEBE</a:t>
            </a:r>
          </a:p>
          <a:p>
            <a:endParaRPr lang="es-ES" sz="1600" dirty="0"/>
          </a:p>
          <a:p>
            <a:r>
              <a:rPr lang="es-ES" sz="1600" b="1" u="sng" dirty="0"/>
              <a:t>COM EL TRAMITO</a:t>
            </a:r>
            <a:r>
              <a:rPr lang="es-ES" sz="1600" b="1" u="sng" dirty="0" smtClean="0"/>
              <a:t>?</a:t>
            </a:r>
          </a:p>
          <a:p>
            <a:r>
              <a:rPr lang="es-ES" sz="1600" dirty="0" err="1">
                <a:solidFill>
                  <a:srgbClr val="0070C0"/>
                </a:solidFill>
              </a:rPr>
              <a:t>Troba</a:t>
            </a:r>
            <a:r>
              <a:rPr lang="es-ES" sz="1600" dirty="0">
                <a:solidFill>
                  <a:srgbClr val="0070C0"/>
                </a:solidFill>
              </a:rPr>
              <a:t> el </a:t>
            </a:r>
            <a:r>
              <a:rPr lang="es-ES" sz="1600" dirty="0" err="1">
                <a:solidFill>
                  <a:srgbClr val="0070C0"/>
                </a:solidFill>
              </a:rPr>
              <a:t>circuit</a:t>
            </a:r>
            <a:r>
              <a:rPr lang="es-ES" sz="1600" dirty="0">
                <a:solidFill>
                  <a:srgbClr val="0070C0"/>
                </a:solidFill>
              </a:rPr>
              <a:t> a la GUIA DE </a:t>
            </a:r>
            <a:r>
              <a:rPr lang="es-ES" sz="1600" dirty="0" smtClean="0">
                <a:solidFill>
                  <a:srgbClr val="0070C0"/>
                </a:solidFill>
              </a:rPr>
              <a:t>MOBILITAT</a:t>
            </a:r>
            <a:endParaRPr lang="es-ES" sz="1600" b="1" u="sng" dirty="0" smtClean="0"/>
          </a:p>
          <a:p>
            <a:pPr marL="342900" indent="-342900">
              <a:buAutoNum type="arabicPeriod"/>
            </a:pPr>
            <a:r>
              <a:rPr lang="es-ES" sz="1600" dirty="0" err="1" smtClean="0"/>
              <a:t>Descarrego</a:t>
            </a:r>
            <a:r>
              <a:rPr lang="es-ES" sz="1600" dirty="0" smtClean="0"/>
              <a:t> </a:t>
            </a:r>
            <a:r>
              <a:rPr lang="es-ES" sz="1600" dirty="0"/>
              <a:t>del web EEBE</a:t>
            </a:r>
          </a:p>
          <a:p>
            <a:pPr marL="342900" indent="-342900">
              <a:buAutoNum type="arabicPeriod"/>
            </a:pPr>
            <a:r>
              <a:rPr lang="es-ES" sz="1600" dirty="0" err="1"/>
              <a:t>Empleno</a:t>
            </a:r>
            <a:r>
              <a:rPr lang="es-ES" sz="1600" dirty="0"/>
              <a:t> i pujo a </a:t>
            </a:r>
            <a:r>
              <a:rPr lang="es-ES" sz="1600" dirty="0" smtClean="0"/>
              <a:t>e-Secretaria</a:t>
            </a:r>
            <a:endParaRPr lang="es-ES" sz="1600" dirty="0"/>
          </a:p>
          <a:p>
            <a:pPr marL="342900" indent="-342900">
              <a:buAutoNum type="arabicPeriod"/>
            </a:pPr>
            <a:r>
              <a:rPr lang="es-ES" sz="1600" b="1" dirty="0" err="1"/>
              <a:t>Quan</a:t>
            </a:r>
            <a:r>
              <a:rPr lang="es-ES" sz="1600" b="1" dirty="0"/>
              <a:t> </a:t>
            </a:r>
            <a:r>
              <a:rPr lang="es-ES" sz="1600" b="1" dirty="0" err="1"/>
              <a:t>estigui</a:t>
            </a:r>
            <a:r>
              <a:rPr lang="es-ES" sz="1600" b="1" dirty="0"/>
              <a:t> </a:t>
            </a:r>
            <a:r>
              <a:rPr lang="es-ES" sz="1600" b="1" dirty="0" err="1"/>
              <a:t>validat</a:t>
            </a:r>
            <a:r>
              <a:rPr lang="es-ES" sz="1600" b="1" dirty="0"/>
              <a:t>, </a:t>
            </a:r>
            <a:r>
              <a:rPr lang="es-ES" sz="1600" b="1" dirty="0" err="1"/>
              <a:t>faig</a:t>
            </a:r>
            <a:r>
              <a:rPr lang="es-ES" sz="1600" b="1" dirty="0"/>
              <a:t> LA</a:t>
            </a:r>
          </a:p>
          <a:p>
            <a:endParaRPr lang="es-ES" dirty="0"/>
          </a:p>
        </p:txBody>
      </p:sp>
      <p:sp>
        <p:nvSpPr>
          <p:cNvPr id="8" name="Document 7">
            <a:hlinkClick r:id="rId3" action="ppaction://hlinkfile"/>
          </p:cNvPr>
          <p:cNvSpPr/>
          <p:nvPr/>
        </p:nvSpPr>
        <p:spPr bwMode="auto">
          <a:xfrm>
            <a:off x="6516216" y="1345414"/>
            <a:ext cx="1224136" cy="720080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b="1" dirty="0" smtClean="0">
                <a:latin typeface="Arial" charset="0"/>
              </a:rPr>
              <a:t>PC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QuadreDeText 2"/>
          <p:cNvSpPr txBox="1"/>
          <p:nvPr/>
        </p:nvSpPr>
        <p:spPr>
          <a:xfrm>
            <a:off x="611560" y="5282630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0070C0"/>
                </a:solidFill>
              </a:rPr>
              <a:t>No es poden </a:t>
            </a:r>
            <a:r>
              <a:rPr lang="es-ES" sz="1600" b="1" dirty="0" err="1" smtClean="0">
                <a:solidFill>
                  <a:srgbClr val="0070C0"/>
                </a:solidFill>
              </a:rPr>
              <a:t>incloure</a:t>
            </a:r>
            <a:r>
              <a:rPr lang="es-ES" sz="1600" b="1" dirty="0" smtClean="0">
                <a:solidFill>
                  <a:srgbClr val="0070C0"/>
                </a:solidFill>
              </a:rPr>
              <a:t> en el PC </a:t>
            </a:r>
            <a:r>
              <a:rPr lang="es-ES" sz="1600" b="1" dirty="0" err="1" smtClean="0">
                <a:solidFill>
                  <a:srgbClr val="0070C0"/>
                </a:solidFill>
              </a:rPr>
              <a:t>els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reconeixements</a:t>
            </a:r>
            <a:r>
              <a:rPr lang="es-ES" sz="1600" b="1" dirty="0" smtClean="0">
                <a:solidFill>
                  <a:srgbClr val="0070C0"/>
                </a:solidFill>
              </a:rPr>
              <a:t> per </a:t>
            </a:r>
            <a:r>
              <a:rPr lang="es-ES" sz="1600" b="1" dirty="0" err="1" smtClean="0">
                <a:solidFill>
                  <a:srgbClr val="0070C0"/>
                </a:solidFill>
              </a:rPr>
              <a:t>activitats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d’extensió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universitària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com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són</a:t>
            </a:r>
            <a:r>
              <a:rPr lang="es-ES" sz="1600" b="1" dirty="0" smtClean="0">
                <a:solidFill>
                  <a:srgbClr val="0070C0"/>
                </a:solidFill>
              </a:rPr>
              <a:t> la </a:t>
            </a:r>
            <a:r>
              <a:rPr lang="es-ES" sz="1600" b="1" dirty="0" err="1" smtClean="0">
                <a:solidFill>
                  <a:srgbClr val="0070C0"/>
                </a:solidFill>
              </a:rPr>
              <a:t>superació</a:t>
            </a:r>
            <a:r>
              <a:rPr lang="es-ES" sz="1600" b="1" dirty="0" smtClean="0">
                <a:solidFill>
                  <a:srgbClr val="0070C0"/>
                </a:solidFill>
              </a:rPr>
              <a:t> de cursos </a:t>
            </a:r>
            <a:r>
              <a:rPr lang="es-ES" sz="1600" b="1" dirty="0" err="1" smtClean="0">
                <a:solidFill>
                  <a:srgbClr val="0070C0"/>
                </a:solidFill>
              </a:rPr>
              <a:t>d’idiomes</a:t>
            </a:r>
            <a:r>
              <a:rPr lang="es-ES" sz="1600" b="1" dirty="0" smtClean="0">
                <a:solidFill>
                  <a:srgbClr val="0070C0"/>
                </a:solidFill>
              </a:rPr>
              <a:t> (</a:t>
            </a:r>
            <a:r>
              <a:rPr lang="es-ES" sz="1600" b="1" dirty="0" err="1" smtClean="0">
                <a:solidFill>
                  <a:srgbClr val="0070C0"/>
                </a:solidFill>
              </a:rPr>
              <a:t>veure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requisits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curs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smtClean="0">
                <a:solidFill>
                  <a:srgbClr val="FF0000"/>
                </a:solidFill>
                <a:hlinkClick r:id="rId4"/>
              </a:rPr>
              <a:t>aquí</a:t>
            </a:r>
            <a:r>
              <a:rPr lang="es-ES" sz="1600" b="1" dirty="0" smtClean="0">
                <a:solidFill>
                  <a:srgbClr val="0070C0"/>
                </a:solidFill>
              </a:rPr>
              <a:t>) o la </a:t>
            </a:r>
            <a:r>
              <a:rPr lang="es-ES" sz="1600" b="1" dirty="0" err="1" smtClean="0">
                <a:solidFill>
                  <a:srgbClr val="0070C0"/>
                </a:solidFill>
              </a:rPr>
              <a:t>participació</a:t>
            </a:r>
            <a:r>
              <a:rPr lang="es-ES" sz="1600" b="1" dirty="0" smtClean="0">
                <a:solidFill>
                  <a:srgbClr val="0070C0"/>
                </a:solidFill>
              </a:rPr>
              <a:t> en un programa de </a:t>
            </a:r>
            <a:r>
              <a:rPr lang="es-ES" sz="1600" b="1" dirty="0" err="1" smtClean="0">
                <a:solidFill>
                  <a:srgbClr val="0070C0"/>
                </a:solidFill>
              </a:rPr>
              <a:t>mobilitat</a:t>
            </a:r>
            <a:r>
              <a:rPr lang="es-ES" sz="1600" b="1" dirty="0" smtClean="0">
                <a:solidFill>
                  <a:srgbClr val="0070C0"/>
                </a:solidFill>
              </a:rPr>
              <a:t> (</a:t>
            </a:r>
            <a:r>
              <a:rPr lang="es-ES" sz="1600" b="1" dirty="0" err="1" smtClean="0">
                <a:solidFill>
                  <a:srgbClr val="0070C0"/>
                </a:solidFill>
              </a:rPr>
              <a:t>màxim</a:t>
            </a:r>
            <a:r>
              <a:rPr lang="es-ES" sz="1600" b="1" dirty="0" smtClean="0">
                <a:solidFill>
                  <a:srgbClr val="0070C0"/>
                </a:solidFill>
              </a:rPr>
              <a:t> 3 ECTS/</a:t>
            </a:r>
            <a:r>
              <a:rPr lang="es-ES" sz="1600" b="1" dirty="0" err="1" smtClean="0">
                <a:solidFill>
                  <a:srgbClr val="0070C0"/>
                </a:solidFill>
              </a:rPr>
              <a:t>quadrimetre</a:t>
            </a:r>
            <a:r>
              <a:rPr lang="es-ES" sz="1600" b="1" dirty="0" smtClean="0">
                <a:solidFill>
                  <a:srgbClr val="0070C0"/>
                </a:solidFill>
              </a:rPr>
              <a:t>), entre </a:t>
            </a:r>
            <a:r>
              <a:rPr lang="es-ES" sz="1600" b="1" dirty="0" err="1" smtClean="0">
                <a:solidFill>
                  <a:srgbClr val="0070C0"/>
                </a:solidFill>
              </a:rPr>
              <a:t>d’altres</a:t>
            </a:r>
            <a:r>
              <a:rPr lang="es-ES" sz="1600" b="1" dirty="0" smtClean="0">
                <a:solidFill>
                  <a:srgbClr val="0070C0"/>
                </a:solidFill>
              </a:rPr>
              <a:t>. Es </a:t>
            </a:r>
            <a:r>
              <a:rPr lang="es-ES" sz="1600" b="1" dirty="0" err="1" smtClean="0">
                <a:solidFill>
                  <a:srgbClr val="0070C0"/>
                </a:solidFill>
              </a:rPr>
              <a:t>podran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demanar</a:t>
            </a:r>
            <a:r>
              <a:rPr lang="es-ES" sz="1600" b="1" dirty="0" smtClean="0">
                <a:solidFill>
                  <a:srgbClr val="0070C0"/>
                </a:solidFill>
              </a:rPr>
              <a:t> a la tornada en el </a:t>
            </a:r>
            <a:r>
              <a:rPr lang="es-ES" sz="1600" b="1" dirty="0" err="1" smtClean="0">
                <a:solidFill>
                  <a:srgbClr val="0070C0"/>
                </a:solidFill>
              </a:rPr>
              <a:t>calendari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establert</a:t>
            </a:r>
            <a:r>
              <a:rPr lang="es-ES" sz="1600" b="1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36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827584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0070C0"/>
                </a:solidFill>
              </a:rPr>
              <a:t>EXEMPLES </a:t>
            </a:r>
            <a:r>
              <a:rPr lang="es-ES" sz="4400" b="1" dirty="0" smtClean="0">
                <a:solidFill>
                  <a:srgbClr val="0070C0"/>
                </a:solidFill>
              </a:rPr>
              <a:t>PC</a:t>
            </a:r>
            <a:endParaRPr lang="es-E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2843808" y="11960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EXEMPLE 1</a:t>
            </a:r>
            <a:endParaRPr lang="es-ES" b="1" dirty="0"/>
          </a:p>
        </p:txBody>
      </p:sp>
      <p:graphicFrame>
        <p:nvGraphicFramePr>
          <p:cNvPr id="6" name="Ta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032154"/>
              </p:ext>
            </p:extLst>
          </p:nvPr>
        </p:nvGraphicFramePr>
        <p:xfrm>
          <a:off x="395536" y="1844824"/>
          <a:ext cx="8136904" cy="43085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23942">
                  <a:extLst>
                    <a:ext uri="{9D8B030D-6E8A-4147-A177-3AD203B41FA5}">
                      <a16:colId xmlns:a16="http://schemas.microsoft.com/office/drawing/2014/main" val="57613517"/>
                    </a:ext>
                  </a:extLst>
                </a:gridCol>
                <a:gridCol w="770619">
                  <a:extLst>
                    <a:ext uri="{9D8B030D-6E8A-4147-A177-3AD203B41FA5}">
                      <a16:colId xmlns:a16="http://schemas.microsoft.com/office/drawing/2014/main" val="778843419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3294397847"/>
                    </a:ext>
                  </a:extLst>
                </a:gridCol>
                <a:gridCol w="2310307">
                  <a:extLst>
                    <a:ext uri="{9D8B030D-6E8A-4147-A177-3AD203B41FA5}">
                      <a16:colId xmlns:a16="http://schemas.microsoft.com/office/drawing/2014/main" val="118811826"/>
                    </a:ext>
                  </a:extLst>
                </a:gridCol>
                <a:gridCol w="660420">
                  <a:extLst>
                    <a:ext uri="{9D8B030D-6E8A-4147-A177-3AD203B41FA5}">
                      <a16:colId xmlns:a16="http://schemas.microsoft.com/office/drawing/2014/main" val="3772297282"/>
                    </a:ext>
                  </a:extLst>
                </a:gridCol>
                <a:gridCol w="1122171">
                  <a:extLst>
                    <a:ext uri="{9D8B030D-6E8A-4147-A177-3AD203B41FA5}">
                      <a16:colId xmlns:a16="http://schemas.microsoft.com/office/drawing/2014/main" val="1115127793"/>
                    </a:ext>
                  </a:extLst>
                </a:gridCol>
              </a:tblGrid>
              <a:tr h="3188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Institució de destí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EEBE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944593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Assignatura/TFE/Pràctiques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 o hores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Codi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Qualificació (complimenta EEBE)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546820"/>
                  </a:ext>
                </a:extLst>
              </a:tr>
              <a:tr h="45915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el nom de l’assignatura de destí i, si la relaciones amb una assignatura obligatòria de l’EEBE, enllaça el seu programa.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l’assignatura de l’EEBE equivalent,  o bé, “bossa de crèdits optatius” i el nombre de crèdits que vols convalidar.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41700"/>
                  </a:ext>
                </a:extLst>
              </a:tr>
              <a:tr h="431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1" u="sng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(enllaç a temari)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4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OBLIGATÒRIA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805028"/>
                  </a:ext>
                </a:extLst>
              </a:tr>
              <a:tr h="432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b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2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1" u="sng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(enllaç a temari)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a-ES" sz="1400" b="1" u="sng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S" sz="14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OBLIGATÒRIA 2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104733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3</a:t>
                      </a:r>
                      <a:endParaRPr lang="es-ES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OBLIGATÒRIA 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99904"/>
                  </a:ext>
                </a:extLst>
              </a:tr>
              <a:tr h="344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ASSIGNATURA ESTR 4</a:t>
                      </a:r>
                      <a:endParaRPr lang="es-E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111226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ASSIGNATURA ESTR 5</a:t>
                      </a:r>
                      <a:endParaRPr lang="es-E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S" sz="1400" kern="120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CRÈDITS OPTATIUS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504628"/>
                  </a:ext>
                </a:extLst>
              </a:tr>
              <a:tr h="310086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TOTAL DE CRÈDITS A CONVALIDAR (ha de coincidir amb el “</a:t>
                      </a:r>
                      <a:r>
                        <a:rPr lang="ca-ES" sz="800" dirty="0" err="1">
                          <a:effectLst/>
                        </a:rPr>
                        <a:t>Mobility</a:t>
                      </a:r>
                      <a:r>
                        <a:rPr lang="ca-ES" sz="800" dirty="0">
                          <a:effectLst/>
                        </a:rPr>
                        <a:t> </a:t>
                      </a:r>
                      <a:r>
                        <a:rPr lang="ca-ES" sz="800" dirty="0" err="1">
                          <a:effectLst/>
                        </a:rPr>
                        <a:t>window</a:t>
                      </a:r>
                      <a:r>
                        <a:rPr lang="ca-ES" sz="800" dirty="0">
                          <a:effectLst/>
                        </a:rPr>
                        <a:t>” del L.A.):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70117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1331640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64088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2843808" y="11960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EXEMPLE 2</a:t>
            </a:r>
            <a:endParaRPr lang="es-ES" b="1" dirty="0"/>
          </a:p>
        </p:txBody>
      </p:sp>
      <p:graphicFrame>
        <p:nvGraphicFramePr>
          <p:cNvPr id="6" name="Ta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90867"/>
              </p:ext>
            </p:extLst>
          </p:nvPr>
        </p:nvGraphicFramePr>
        <p:xfrm>
          <a:off x="395536" y="1844824"/>
          <a:ext cx="8136904" cy="4289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23942">
                  <a:extLst>
                    <a:ext uri="{9D8B030D-6E8A-4147-A177-3AD203B41FA5}">
                      <a16:colId xmlns:a16="http://schemas.microsoft.com/office/drawing/2014/main" val="57613517"/>
                    </a:ext>
                  </a:extLst>
                </a:gridCol>
                <a:gridCol w="770619">
                  <a:extLst>
                    <a:ext uri="{9D8B030D-6E8A-4147-A177-3AD203B41FA5}">
                      <a16:colId xmlns:a16="http://schemas.microsoft.com/office/drawing/2014/main" val="778843419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3294397847"/>
                    </a:ext>
                  </a:extLst>
                </a:gridCol>
                <a:gridCol w="2310307">
                  <a:extLst>
                    <a:ext uri="{9D8B030D-6E8A-4147-A177-3AD203B41FA5}">
                      <a16:colId xmlns:a16="http://schemas.microsoft.com/office/drawing/2014/main" val="118811826"/>
                    </a:ext>
                  </a:extLst>
                </a:gridCol>
                <a:gridCol w="660420">
                  <a:extLst>
                    <a:ext uri="{9D8B030D-6E8A-4147-A177-3AD203B41FA5}">
                      <a16:colId xmlns:a16="http://schemas.microsoft.com/office/drawing/2014/main" val="3772297282"/>
                    </a:ext>
                  </a:extLst>
                </a:gridCol>
                <a:gridCol w="1122171">
                  <a:extLst>
                    <a:ext uri="{9D8B030D-6E8A-4147-A177-3AD203B41FA5}">
                      <a16:colId xmlns:a16="http://schemas.microsoft.com/office/drawing/2014/main" val="1115127793"/>
                    </a:ext>
                  </a:extLst>
                </a:gridCol>
              </a:tblGrid>
              <a:tr h="3188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Institució de destí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EEBE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944593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Assignatura/TFE/Pràctiques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 o hores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Codi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Qualificació (complimenta EEBE)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546820"/>
                  </a:ext>
                </a:extLst>
              </a:tr>
              <a:tr h="45915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el nom de l’assignatura de destí i, si la relaciones amb una assignatura obligatòria de l’EEBE, enllaça el seu programa.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l’assignatura de l’EEBE equivalent,  o bé, “bossa de crèdits optatius” i el nombre de crèdits que vols convalidar.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41700"/>
                  </a:ext>
                </a:extLst>
              </a:tr>
              <a:tr h="431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1" u="sng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(enllaç a temari)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a-ES" sz="1400" b="1" u="sng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3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OBLIGATÒRIA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805028"/>
                  </a:ext>
                </a:extLst>
              </a:tr>
              <a:tr h="432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b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2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1" u="sng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(enllaç a temari)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a-ES" sz="1400" b="1" u="sng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104733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3</a:t>
                      </a:r>
                      <a:endParaRPr lang="es-ES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OBLIGATÒRIA 2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99904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CRÈDITS</a:t>
                      </a: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SOBRANTS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4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111226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ASSIGNATURA ESTR 4</a:t>
                      </a:r>
                      <a:endParaRPr lang="es-E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r>
                        <a:rPr lang="es-ES" sz="140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CRÈDITS OPTATIUS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10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504628"/>
                  </a:ext>
                </a:extLst>
              </a:tr>
              <a:tr h="310086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TOTAL DE CRÈDITS A CONVALIDAR (ha de coincidir amb el “</a:t>
                      </a:r>
                      <a:r>
                        <a:rPr lang="ca-ES" sz="800" dirty="0" err="1">
                          <a:effectLst/>
                        </a:rPr>
                        <a:t>Mobility</a:t>
                      </a:r>
                      <a:r>
                        <a:rPr lang="ca-ES" sz="800" dirty="0">
                          <a:effectLst/>
                        </a:rPr>
                        <a:t> </a:t>
                      </a:r>
                      <a:r>
                        <a:rPr lang="ca-ES" sz="800" dirty="0" err="1">
                          <a:effectLst/>
                        </a:rPr>
                        <a:t>window</a:t>
                      </a:r>
                      <a:r>
                        <a:rPr lang="ca-ES" sz="800" dirty="0">
                          <a:effectLst/>
                        </a:rPr>
                        <a:t>” del L.A.):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70117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1331640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64088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2843808" y="11960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EXEMPLE 1</a:t>
            </a:r>
            <a:endParaRPr lang="es-ES" b="1" dirty="0"/>
          </a:p>
        </p:txBody>
      </p:sp>
      <p:graphicFrame>
        <p:nvGraphicFramePr>
          <p:cNvPr id="6" name="Ta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62870"/>
              </p:ext>
            </p:extLst>
          </p:nvPr>
        </p:nvGraphicFramePr>
        <p:xfrm>
          <a:off x="395536" y="1844824"/>
          <a:ext cx="8136904" cy="4289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23942">
                  <a:extLst>
                    <a:ext uri="{9D8B030D-6E8A-4147-A177-3AD203B41FA5}">
                      <a16:colId xmlns:a16="http://schemas.microsoft.com/office/drawing/2014/main" val="57613517"/>
                    </a:ext>
                  </a:extLst>
                </a:gridCol>
                <a:gridCol w="770619">
                  <a:extLst>
                    <a:ext uri="{9D8B030D-6E8A-4147-A177-3AD203B41FA5}">
                      <a16:colId xmlns:a16="http://schemas.microsoft.com/office/drawing/2014/main" val="778843419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3294397847"/>
                    </a:ext>
                  </a:extLst>
                </a:gridCol>
                <a:gridCol w="2310307">
                  <a:extLst>
                    <a:ext uri="{9D8B030D-6E8A-4147-A177-3AD203B41FA5}">
                      <a16:colId xmlns:a16="http://schemas.microsoft.com/office/drawing/2014/main" val="118811826"/>
                    </a:ext>
                  </a:extLst>
                </a:gridCol>
                <a:gridCol w="660420">
                  <a:extLst>
                    <a:ext uri="{9D8B030D-6E8A-4147-A177-3AD203B41FA5}">
                      <a16:colId xmlns:a16="http://schemas.microsoft.com/office/drawing/2014/main" val="3772297282"/>
                    </a:ext>
                  </a:extLst>
                </a:gridCol>
                <a:gridCol w="1122171">
                  <a:extLst>
                    <a:ext uri="{9D8B030D-6E8A-4147-A177-3AD203B41FA5}">
                      <a16:colId xmlns:a16="http://schemas.microsoft.com/office/drawing/2014/main" val="1115127793"/>
                    </a:ext>
                  </a:extLst>
                </a:gridCol>
              </a:tblGrid>
              <a:tr h="3188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Institució de destí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EEBE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944593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Assignatura/TFE/Pràctiques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 o hores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Codi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Assignatura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ECTS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</a:rPr>
                        <a:t>Qualificació (complimenta EEBE)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546820"/>
                  </a:ext>
                </a:extLst>
              </a:tr>
              <a:tr h="45915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el nom de l’assignatura de destí i, si la relaciones amb una assignatura obligatòria de l’EEBE, enllaça el seu programa.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Indica l’assignatura de l’EEBE equivalent,  o bé, “bossa de crèdits optatius” i el nombre de crèdits que vols convalidar.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41700"/>
                  </a:ext>
                </a:extLst>
              </a:tr>
              <a:tr h="431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1" u="sng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(enllaç a temari)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4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OBLIGATÒRIA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6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805028"/>
                  </a:ext>
                </a:extLst>
              </a:tr>
              <a:tr h="432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a-ES" sz="1400" b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2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b="1" u="sng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(enllaç a temari)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a-ES" sz="1400" b="1" u="sng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S" sz="14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OBLIGATÒRIA 2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es-E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104733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ASSIGNATURA</a:t>
                      </a:r>
                      <a:r>
                        <a:rPr lang="ca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ESTR 3</a:t>
                      </a:r>
                      <a:endParaRPr lang="es-ES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</a:rPr>
                        <a:t>CRÈDITS OPTATIUS</a:t>
                      </a:r>
                      <a:endParaRPr lang="es-E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99904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ASSIGNATURA ESTR 4</a:t>
                      </a:r>
                      <a:endParaRPr lang="es-ES" sz="14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 5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111226"/>
                  </a:ext>
                </a:extLst>
              </a:tr>
              <a:tr h="326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ASSIGNATURA ESTR 5</a:t>
                      </a:r>
                      <a:endParaRPr lang="es-E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a-E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a-E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504628"/>
                  </a:ext>
                </a:extLst>
              </a:tr>
              <a:tr h="310086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a-ES" sz="800" dirty="0">
                          <a:effectLst/>
                        </a:rPr>
                        <a:t>TOTAL DE CRÈDITS A CONVALIDAR (ha de coincidir amb el “</a:t>
                      </a:r>
                      <a:r>
                        <a:rPr lang="ca-ES" sz="800" dirty="0" err="1">
                          <a:effectLst/>
                        </a:rPr>
                        <a:t>Mobility</a:t>
                      </a:r>
                      <a:r>
                        <a:rPr lang="ca-ES" sz="800" dirty="0">
                          <a:effectLst/>
                        </a:rPr>
                        <a:t> </a:t>
                      </a:r>
                      <a:r>
                        <a:rPr lang="ca-ES" sz="800" dirty="0" err="1">
                          <a:effectLst/>
                        </a:rPr>
                        <a:t>window</a:t>
                      </a:r>
                      <a:r>
                        <a:rPr lang="ca-ES" sz="800" dirty="0">
                          <a:effectLst/>
                        </a:rPr>
                        <a:t>” del L.A.):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a-ES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ca-ES" sz="1400" dirty="0" smtClean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s-E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70117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1331640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64088" y="1655227"/>
            <a:ext cx="1728192" cy="6216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PC_EUETIB_EFQM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PC_EUETIB_EFQ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PC_EUETIB_EFQ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_EUETIB_EFQ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C_EUETIB_EFQ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_EUETIB_EFQ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_EUETIB_EFQ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_EUETIB_EFQ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C_EUETIB_EFQ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966</Words>
  <Application>Microsoft Office PowerPoint</Application>
  <PresentationFormat>Presentació en pantalla (4:3)</PresentationFormat>
  <Paragraphs>249</Paragraphs>
  <Slides>16</Slides>
  <Notes>9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1_UPC_EUETIB_EFQM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Gemma Fargas</dc:creator>
  <cp:lastModifiedBy>Mati Torne</cp:lastModifiedBy>
  <cp:revision>302</cp:revision>
  <cp:lastPrinted>2022-03-15T12:24:01Z</cp:lastPrinted>
  <dcterms:created xsi:type="dcterms:W3CDTF">2018-11-26T15:06:05Z</dcterms:created>
  <dcterms:modified xsi:type="dcterms:W3CDTF">2022-03-17T15:41:09Z</dcterms:modified>
</cp:coreProperties>
</file>